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24384000" cy="13716000"/>
  <p:notesSz cx="6858000" cy="9144000"/>
  <p:embeddedFontLst>
    <p:embeddedFont>
      <p:font typeface="Pretendard Regular"/>
      <p:regular r:id="rId21"/>
    </p:embeddedFont>
    <p:embeddedFont>
      <p:font typeface="Pretendard Medium"/>
      <p:bold r:id="rId22"/>
    </p:embeddedFont>
    <p:embeddedFont>
      <p:font typeface="Pretendard SemiBold"/>
      <p:bold r:id="rId23"/>
    </p:embeddedFont>
    <p:embeddedFont>
      <p:font typeface="Pretendard Bold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1.fntdata" Type="http://schemas.openxmlformats.org/officeDocument/2006/relationships/font"/><Relationship Id="rId22" Target="fonts/font2.fntdata" Type="http://schemas.openxmlformats.org/officeDocument/2006/relationships/font"/><Relationship Id="rId23" Target="fonts/font3.fntdata" Type="http://schemas.openxmlformats.org/officeDocument/2006/relationships/font"/><Relationship Id="rId24" Target="fonts/font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8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8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8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Relationship Id="rId6" Target="../media/image18.png" Type="http://schemas.openxmlformats.org/officeDocument/2006/relationships/image"/><Relationship Id="rId7" Target="../media/image19.png" Type="http://schemas.openxmlformats.org/officeDocument/2006/relationships/image"/><Relationship Id="rId8" Target="../media/image5.png" Type="http://schemas.openxmlformats.org/officeDocument/2006/relationships/image"/><Relationship Id="rId9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4.png" Type="http://schemas.openxmlformats.org/officeDocument/2006/relationships/image"/><Relationship Id="rId7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7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8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8.png" Type="http://schemas.openxmlformats.org/officeDocument/2006/relationships/image"/><Relationship Id="rId4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255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8122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2413000" y="8470900"/>
            <a:ext cx="10426700" cy="711200"/>
          </a:xfrm>
          <a:prstGeom prst="rect">
            <a:avLst/>
          </a:prstGeom>
        </p:spPr>
        <p:txBody>
          <a:bodyPr anchor="t" rtlCol="false" lIns="0" tIns="50799" rIns="0" bIns="0"/>
          <a:lstStyle/>
          <a:p>
            <a:pPr algn="l" lvl="0">
              <a:lnSpc>
                <a:spcPct val="99600"/>
              </a:lnSpc>
            </a:pPr>
            <a:r>
              <a:rPr lang="ko-KR" sz="3999" b="false" i="false" u="none" strike="noStrike">
                <a:solidFill>
                  <a:srgbClr val="180D0A"/>
                </a:solidFill>
                <a:ea typeface="Pretendard SemiBold"/>
              </a:rPr>
              <a:t>피부타입</a:t>
            </a:r>
            <a:r>
              <a:rPr lang="en-US" sz="3999" b="false" i="false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80D0A"/>
                </a:solidFill>
                <a:ea typeface="Pretendard SemiBold"/>
              </a:rPr>
              <a:t>및</a:t>
            </a:r>
            <a:r>
              <a:rPr lang="en-US" sz="3999" b="false" i="false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80D0A"/>
                </a:solidFill>
                <a:ea typeface="Pretendard SemiBold"/>
              </a:rPr>
              <a:t>사용자</a:t>
            </a:r>
            <a:r>
              <a:rPr lang="en-US" sz="3999" b="false" i="false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80D0A"/>
                </a:solidFill>
                <a:ea typeface="Pretendard SemiBold"/>
              </a:rPr>
              <a:t>맞춤</a:t>
            </a:r>
            <a:r>
              <a:rPr lang="en-US" sz="3999" b="false" i="false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80D0A"/>
                </a:solidFill>
                <a:ea typeface="Pretendard SemiBold"/>
              </a:rPr>
              <a:t>자동</a:t>
            </a:r>
            <a:r>
              <a:rPr lang="en-US" sz="3999" b="false" i="false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80D0A"/>
                </a:solidFill>
                <a:ea typeface="Pretendard SemiBold"/>
              </a:rPr>
              <a:t>추천</a:t>
            </a:r>
            <a:r>
              <a:rPr lang="en-US" sz="3999" b="false" i="false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80D0A"/>
                </a:solidFill>
                <a:ea typeface="Pretendard SemiBold"/>
              </a:rPr>
              <a:t>서비스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413000" y="11315700"/>
            <a:ext cx="5715000" cy="952500"/>
          </a:xfrm>
          <a:prstGeom prst="rect">
            <a:avLst/>
          </a:prstGeom>
        </p:spPr>
        <p:txBody>
          <a:bodyPr anchor="t" rtlCol="false" lIns="0" tIns="3431" rIns="0" bIns="0"/>
          <a:lstStyle/>
          <a:p>
            <a:pPr algn="l" lvl="0">
              <a:lnSpc>
                <a:spcPct val="114538"/>
              </a:lnSpc>
            </a:pPr>
            <a:r>
              <a:rPr lang="en-US" sz="2701" b="false" i="false" u="none" strike="noStrike" spc="54">
                <a:solidFill>
                  <a:srgbClr val="180D0A"/>
                </a:solidFill>
                <a:latin typeface="Pretendard Medium"/>
              </a:rPr>
              <a:t>2</a:t>
            </a:r>
            <a:r>
              <a:rPr lang="ko-KR" sz="2701" b="false" i="false" u="none" strike="noStrike" spc="54">
                <a:solidFill>
                  <a:srgbClr val="180D0A"/>
                </a:solidFill>
                <a:ea typeface="Pretendard Medium"/>
              </a:rPr>
              <a:t>조</a:t>
            </a:r>
            <a:r>
              <a:rPr lang="en-US" sz="2701" b="false" i="false" u="none" strike="noStrike" spc="54">
                <a:solidFill>
                  <a:srgbClr val="180D0A"/>
                </a:solidFill>
                <a:latin typeface="Pretendard Medium"/>
              </a:rPr>
              <a:t> </a:t>
            </a:r>
            <a:r>
              <a:rPr lang="ko-KR" sz="2701" b="false" i="false" u="none" strike="noStrike" spc="54">
                <a:solidFill>
                  <a:srgbClr val="180D0A"/>
                </a:solidFill>
                <a:ea typeface="Pretendard Medium"/>
              </a:rPr>
              <a:t>윤태현</a:t>
            </a:r>
            <a:r>
              <a:rPr lang="en-US" sz="2701" b="false" i="false" u="none" strike="noStrike" spc="54">
                <a:solidFill>
                  <a:srgbClr val="180D0A"/>
                </a:solidFill>
                <a:latin typeface="Pretendard Medium"/>
              </a:rPr>
              <a:t>, </a:t>
            </a:r>
            <a:r>
              <a:rPr lang="ko-KR" sz="2701" b="false" i="false" u="none" strike="noStrike" spc="54">
                <a:solidFill>
                  <a:srgbClr val="180D0A"/>
                </a:solidFill>
                <a:ea typeface="Pretendard Medium"/>
              </a:rPr>
              <a:t>전익환</a:t>
            </a:r>
          </a:p>
          <a:p>
            <a:pPr algn="l" lvl="0">
              <a:lnSpc>
                <a:spcPct val="114538"/>
              </a:lnSpc>
            </a:pPr>
            <a:r>
              <a:rPr lang="ko-KR" sz="2701" b="false" i="false" u="none" strike="noStrike" spc="54">
                <a:solidFill>
                  <a:srgbClr val="180D0A"/>
                </a:solidFill>
                <a:ea typeface="Pretendard Medium"/>
              </a:rPr>
              <a:t>보고일시</a:t>
            </a:r>
            <a:r>
              <a:rPr lang="en-US" sz="2701" b="false" i="false" u="none" strike="noStrike" spc="54">
                <a:solidFill>
                  <a:srgbClr val="180D0A"/>
                </a:solidFill>
                <a:latin typeface="Pretendard Medium"/>
              </a:rPr>
              <a:t>. 2025</a:t>
            </a:r>
            <a:r>
              <a:rPr lang="ko-KR" sz="2701" b="false" i="false" u="none" strike="noStrike" spc="54">
                <a:solidFill>
                  <a:srgbClr val="180D0A"/>
                </a:solidFill>
                <a:ea typeface="Pretendard Medium"/>
              </a:rPr>
              <a:t>년</a:t>
            </a:r>
            <a:r>
              <a:rPr lang="en-US" sz="2701" b="false" i="false" u="none" strike="noStrike" spc="54">
                <a:solidFill>
                  <a:srgbClr val="180D0A"/>
                </a:solidFill>
                <a:latin typeface="Pretendard Medium"/>
              </a:rPr>
              <a:t> 10</a:t>
            </a:r>
            <a:r>
              <a:rPr lang="ko-KR" sz="2701" b="false" i="false" u="none" strike="noStrike" spc="54">
                <a:solidFill>
                  <a:srgbClr val="180D0A"/>
                </a:solidFill>
                <a:ea typeface="Pretendard Medium"/>
              </a:rPr>
              <a:t>월</a:t>
            </a:r>
            <a:r>
              <a:rPr lang="en-US" sz="2701" b="false" i="false" u="none" strike="noStrike" spc="54">
                <a:solidFill>
                  <a:srgbClr val="180D0A"/>
                </a:solidFill>
                <a:latin typeface="Pretendard Medium"/>
              </a:rPr>
              <a:t> 1</a:t>
            </a:r>
            <a:r>
              <a:rPr lang="ko-KR" sz="2701" b="false" i="false" u="none" strike="noStrike" spc="54">
                <a:solidFill>
                  <a:srgbClr val="180D0A"/>
                </a:solidFill>
                <a:ea typeface="Pretendard Medium"/>
              </a:rPr>
              <a:t>일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120100" y="12661900"/>
            <a:ext cx="2489200" cy="355600"/>
          </a:xfrm>
          <a:prstGeom prst="rect">
            <a:avLst/>
          </a:prstGeom>
        </p:spPr>
        <p:txBody>
          <a:bodyPr anchor="t" rtlCol="false" lIns="0" tIns="12700" rIns="0" bIns="0"/>
          <a:lstStyle/>
          <a:p>
            <a:pPr algn="r" lvl="0">
              <a:lnSpc>
                <a:spcPct val="107899"/>
              </a:lnSpc>
            </a:pPr>
            <a:r>
              <a:rPr lang="en" sz="2000" b="false" i="false" u="none" strike="noStrike" spc="-20">
                <a:solidFill>
                  <a:srgbClr val="FFFFFF"/>
                </a:solidFill>
                <a:latin typeface="Pretendard Medium"/>
              </a:rPr>
              <a:t>KOREA IT ACADEMY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8948400" y="762000"/>
            <a:ext cx="2120900" cy="14859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2413000" y="4191000"/>
            <a:ext cx="14033500" cy="4229100"/>
          </a:xfrm>
          <a:prstGeom prst="rect">
            <a:avLst/>
          </a:prstGeom>
        </p:spPr>
        <p:txBody>
          <a:bodyPr anchor="t" rtlCol="false" lIns="0" tIns="253994" rIns="0" bIns="0"/>
          <a:lstStyle/>
          <a:p>
            <a:pPr algn="l" lvl="0">
              <a:lnSpc>
                <a:spcPct val="91299"/>
              </a:lnSpc>
            </a:pPr>
            <a:r>
              <a:rPr lang="en" sz="13333" b="false" i="false" u="none" strike="noStrike">
                <a:solidFill>
                  <a:srgbClr val="180D0A"/>
                </a:solidFill>
                <a:ea typeface="Pretendard SemiBold"/>
              </a:rPr>
              <a:t>빅데이터</a:t>
            </a:r>
          </a:p>
          <a:p>
            <a:pPr algn="l" lvl="0">
              <a:lnSpc>
                <a:spcPct val="91299"/>
              </a:lnSpc>
            </a:pPr>
            <a:r>
              <a:rPr lang="ko-KR" sz="13333" b="false" i="false" u="none" strike="noStrike">
                <a:solidFill>
                  <a:srgbClr val="2C2C2C"/>
                </a:solidFill>
                <a:ea typeface="Pretendard SemiBold"/>
              </a:rPr>
              <a:t>분석</a:t>
            </a:r>
            <a:r>
              <a:rPr lang="en-US" sz="13333" b="false" i="false" u="none" strike="noStrike">
                <a:solidFill>
                  <a:srgbClr val="2C2C2C"/>
                </a:solidFill>
                <a:latin typeface="Pretendard SemiBold"/>
              </a:rPr>
              <a:t> </a:t>
            </a:r>
            <a:r>
              <a:rPr lang="ko-KR" sz="13333" b="false" i="false" u="none" strike="noStrike">
                <a:solidFill>
                  <a:srgbClr val="2C2C2C"/>
                </a:solidFill>
                <a:ea typeface="Pretendard SemiBold"/>
              </a:rPr>
              <a:t>기획</a:t>
            </a:r>
            <a:r>
              <a:rPr lang="en-US" sz="13333" b="false" i="false" u="none" strike="noStrike">
                <a:solidFill>
                  <a:srgbClr val="2C2C2C"/>
                </a:solidFill>
                <a:latin typeface="Pretendard SemiBold"/>
              </a:rPr>
              <a:t> </a:t>
            </a:r>
            <a:r>
              <a:rPr lang="ko-KR" sz="13333" b="false" i="false" u="none" strike="noStrike">
                <a:solidFill>
                  <a:srgbClr val="2C2C2C"/>
                </a:solidFill>
                <a:ea typeface="Pretendard SemiBold"/>
              </a:rPr>
              <a:t>보고서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22491700" y="11760200"/>
            <a:ext cx="5969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829300" y="2120900"/>
            <a:ext cx="12738100" cy="1308100"/>
          </a:xfrm>
          <a:prstGeom prst="rect">
            <a:avLst/>
          </a:prstGeom>
        </p:spPr>
        <p:txBody>
          <a:bodyPr anchor="t" rtlCol="false" lIns="0" tIns="93131" rIns="0" bIns="0"/>
          <a:lstStyle/>
          <a:p>
            <a:pPr algn="ctr" lvl="0">
              <a:lnSpc>
                <a:spcPct val="99600"/>
              </a:lnSpc>
            </a:pP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외부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Open API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600200" y="3911600"/>
          <a:ext cx="21183600" cy="8039100"/>
        </p:xfrm>
        <a:graphic>
          <a:graphicData uri="http://schemas.openxmlformats.org/drawingml/2006/table">
            <a:tbl>
              <a:tblPr/>
              <a:tblGrid>
                <a:gridCol w="904962"/>
                <a:gridCol w="3493858"/>
                <a:gridCol w="4237218"/>
                <a:gridCol w="1551554"/>
                <a:gridCol w="6968469"/>
                <a:gridCol w="4026669"/>
              </a:tblGrid>
              <a:tr h="712863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번호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제공처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API /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엔드포인트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메서드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Base URL · Endpoint(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예시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비고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914739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1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공공데이터포털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화장품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전성분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GET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https://api.data.go.kr/cosmetic/ingredients?productId={id}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안전성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914739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2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식품의약품안전처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(KFDA)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의약외품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화장품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안전성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GET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https://openapi.mfds.go.kr/safety/check?ingredient={name}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알러지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914739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3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네이버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쇼핑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검색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GET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https://openapi.naver.com/v1/search/shop.json?query={keyword}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914739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4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카카오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주소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검색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좌표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GET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https://dapi.kakao.com/v2/local/search/address.json?query={address}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배송지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914739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5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Vision API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이미지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POST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https://vision.googleapis.com/v1/images:annotate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이미지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91726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6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AWS Comprehend / </a:t>
                      </a:r>
                      <a:endParaRPr lang="en-US" sz="1100"/>
                    </a:p>
                    <a:p>
                      <a:pPr algn="ctr" lvl="0">
                        <a:lnSpc>
                          <a:spcPct val="116199"/>
                        </a:lnSpc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Naver Clova</a:t>
                      </a:r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감성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POST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https://language.googleapis.com/v1/documents:analyzeSentiment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감성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긍정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/</a:t>
                      </a:r>
                      <a:endParaRPr lang="en-US" sz="1100"/>
                    </a:p>
                    <a:p>
                      <a:pPr algn="ctr" lvl="0">
                        <a:lnSpc>
                          <a:spcPct val="116199"/>
                        </a:lnSpc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부정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피드백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추출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914739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7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Twilio /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카카오톡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비즈메시지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메시지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발송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POST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https://api.twilio.com/2010-04-01/Accounts/{id}/Messages.json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이벤트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알림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메시지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발송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914739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8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Google Analytics API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GET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https://analyticsreporting.googleapis.com/v4/reports:batchGet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행동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1841500" y="762000"/>
            <a:ext cx="3073400" cy="13081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7333" b="false" i="false" u="none" strike="noStrike">
                <a:solidFill>
                  <a:srgbClr val="FFFFFF"/>
                </a:solidFill>
                <a:latin typeface="Pretendard SemiBold"/>
              </a:rPr>
              <a:t>02-03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829300" y="1358900"/>
            <a:ext cx="12738100" cy="1308100"/>
          </a:xfrm>
          <a:prstGeom prst="rect">
            <a:avLst/>
          </a:prstGeom>
        </p:spPr>
        <p:txBody>
          <a:bodyPr anchor="t" rtlCol="false" lIns="0" tIns="93131" rIns="0" bIns="0"/>
          <a:lstStyle/>
          <a:p>
            <a:pPr algn="ctr" lvl="0">
              <a:lnSpc>
                <a:spcPct val="99600"/>
              </a:lnSpc>
            </a:pP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내부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Open API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435100" y="2870200"/>
          <a:ext cx="21501100" cy="9918700"/>
        </p:xfrm>
        <a:graphic>
          <a:graphicData uri="http://schemas.openxmlformats.org/drawingml/2006/table">
            <a:tbl>
              <a:tblPr/>
              <a:tblGrid>
                <a:gridCol w="1853439"/>
                <a:gridCol w="3866013"/>
                <a:gridCol w="1496679"/>
                <a:gridCol w="5818328"/>
                <a:gridCol w="5660413"/>
                <a:gridCol w="2811019"/>
              </a:tblGrid>
              <a:tr h="672669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시스템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API /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엔드포인트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메서드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요청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파라미터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/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바디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반환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자료형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비고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102782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 GW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/users/{userId}/profile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GET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userId: String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{id:String, name:String, skinType:String, preference:[String]}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프로필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조회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02782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/users/{userId}/orders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GET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userId: String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[ {orderId:String, productId:String, status:String, date:Date} ]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내역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조회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02782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/products/{productId}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GET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productId: String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{id:String, name:String, brand:String, price:Number, ingredients:[String]}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조회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02782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/products/recommend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POST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{userId:String, context:{weather:String, season:String}}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[ {id:String, name:String, score:Number} ]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02782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/reviews/{productId}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GET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productId: String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[ {reviewId:String, userId:String, sentiment:String, text:String} ]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+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감성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02782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/inventory/{productId}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GET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productId: String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{productId:String, stock:Number}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재고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확인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02782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/cart/{userId}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POST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{userId:String, productId:String, qty:Number}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{status:String, cartId:String}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장바구니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담기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02782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/orders/create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POST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{userId:String, items:[{productId:String, qty:Number}], address:String}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{orderId:String, status:String}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생성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02782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/delivery/{orderId}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GET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orderId:String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{orderId:String, status:String, trackingNo:String}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배송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조회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1841500" y="762000"/>
            <a:ext cx="3073400" cy="13081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7333" b="false" i="false" u="none" strike="noStrike">
                <a:solidFill>
                  <a:srgbClr val="FFFFFF"/>
                </a:solidFill>
                <a:latin typeface="Pretendard SemiBold"/>
              </a:rPr>
              <a:t>02-04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829300" y="1244600"/>
            <a:ext cx="12725400" cy="1257300"/>
          </a:xfrm>
          <a:prstGeom prst="rect">
            <a:avLst/>
          </a:prstGeom>
        </p:spPr>
        <p:txBody>
          <a:bodyPr anchor="t" rtlCol="false" lIns="0" tIns="89744" rIns="0" bIns="0"/>
          <a:lstStyle/>
          <a:p>
            <a:pPr algn="ctr" lvl="0">
              <a:lnSpc>
                <a:spcPct val="99600"/>
              </a:lnSpc>
            </a:pPr>
            <a:r>
              <a:rPr lang="ko-KR" sz="7066" b="false" i="false" u="none" strike="noStrike">
                <a:solidFill>
                  <a:srgbClr val="180D0A"/>
                </a:solidFill>
                <a:ea typeface="Pretendard Bold"/>
              </a:rPr>
              <a:t>데이터</a:t>
            </a:r>
            <a:r>
              <a:rPr lang="en-US" sz="7066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066" b="false" i="false" u="none" strike="noStrike">
                <a:solidFill>
                  <a:srgbClr val="180D0A"/>
                </a:solidFill>
                <a:ea typeface="Pretendard Bold"/>
              </a:rPr>
              <a:t>분석</a:t>
            </a:r>
            <a:r>
              <a:rPr lang="en-US" sz="7066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066" b="false" i="false" u="none" strike="noStrike">
                <a:solidFill>
                  <a:srgbClr val="180D0A"/>
                </a:solidFill>
                <a:ea typeface="Pretendard Bold"/>
              </a:rPr>
              <a:t>기획</a:t>
            </a:r>
            <a:r>
              <a:rPr lang="en-US" sz="7066" b="false" i="false" u="none" strike="noStrike">
                <a:solidFill>
                  <a:srgbClr val="180D0A"/>
                </a:solidFill>
                <a:latin typeface="Pretendard Bold"/>
              </a:rPr>
              <a:t> (</a:t>
            </a:r>
            <a:r>
              <a:rPr lang="ko-KR" sz="7066" b="false" i="false" u="none" strike="noStrike">
                <a:solidFill>
                  <a:srgbClr val="180D0A"/>
                </a:solidFill>
                <a:ea typeface="Pretendard Bold"/>
              </a:rPr>
              <a:t>분류</a:t>
            </a:r>
            <a:r>
              <a:rPr lang="en-US" sz="7066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066" b="false" i="false" u="none" strike="noStrike">
                <a:solidFill>
                  <a:srgbClr val="180D0A"/>
                </a:solidFill>
                <a:ea typeface="Pretendard Bold"/>
              </a:rPr>
              <a:t>기반</a:t>
            </a:r>
            <a:r>
              <a:rPr lang="en-US" sz="7066" b="false" i="false" u="none" strike="noStrike">
                <a:solidFill>
                  <a:srgbClr val="180D0A"/>
                </a:solidFill>
                <a:latin typeface="Pretendard Bold"/>
              </a:rPr>
              <a:t>)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651000" y="2819400"/>
          <a:ext cx="21082000" cy="9944100"/>
        </p:xfrm>
        <a:graphic>
          <a:graphicData uri="http://schemas.openxmlformats.org/drawingml/2006/table">
            <a:tbl>
              <a:tblPr/>
              <a:tblGrid>
                <a:gridCol w="916453"/>
                <a:gridCol w="3632120"/>
                <a:gridCol w="16533825"/>
              </a:tblGrid>
              <a:tr h="597009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번호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구분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857246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1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목적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범위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목적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관광객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행동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만족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만족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불만족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예측</a:t>
                      </a:r>
                      <a:endParaRPr lang="en-US" sz="1100"/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범위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연령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체류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감성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점수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방문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빈도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변수로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1176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2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기법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선정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로지스틱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회귀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(Logistic Regression)</a:t>
                      </a:r>
                      <a:endParaRPr lang="en-US" sz="1100"/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고급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Random Forest, SVM, Neural Network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방식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“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만족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”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으로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분류된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관광지를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사용자에게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우선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512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3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절차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프로세스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문제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정의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(Problem Definition)</a:t>
                      </a:r>
                      <a:endParaRPr lang="en-US" sz="1100"/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(Data Collection)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전처리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(Data Preprocessing)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탐색적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(EDA)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분할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(Train/Test Split)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선택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학습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(Model Training)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평가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(Model Evaluation)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개선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(Model Optimization)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배포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1999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1999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(Deployment)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117602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4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도구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환경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언어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/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라이브러리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Python (scikit-learn, TensorFlow, Keras)</a:t>
                      </a:r>
                      <a:endParaRPr lang="en-US" sz="1100"/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환경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Jupyter Notebook, Colab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시각화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설명가능성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matplotlib, seaborn, SHAP/LIME(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특징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중요도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국소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설명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1176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5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평가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지표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Accuracy(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), Precision, Recall, F1-Score(macro/weighted)</a:t>
                      </a:r>
                      <a:endParaRPr lang="en-US" sz="1100"/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ROC-AUC(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다중클래스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OvR), PR-AUC(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불균형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권장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Confusion Matrix, KS-Statistic(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선택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1176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6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효과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만족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불만족을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분류로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신속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직관적으로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파악하여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품질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향상</a:t>
                      </a:r>
                      <a:endParaRPr lang="en-US" sz="1100"/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불만족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예측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고객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케어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보상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대안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이탈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방지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마케팅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정책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의사결정에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세그먼트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인사이트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63462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7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결론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관광객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만족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여부를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예측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활용하는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기획을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제시하였다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단계에서는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불균형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(SMOTE/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가중치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설명가능성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(SHAP),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드리프트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모니터링을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포함해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지속적으로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관리한다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2578100" y="762000"/>
            <a:ext cx="1600200" cy="14224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8000" b="false" i="false" u="none" strike="noStrike">
                <a:solidFill>
                  <a:srgbClr val="FFFFFF"/>
                </a:solidFill>
                <a:latin typeface="Pretendard SemiBold"/>
              </a:rPr>
              <a:t>03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829300" y="1473200"/>
            <a:ext cx="12725400" cy="1257300"/>
          </a:xfrm>
          <a:prstGeom prst="rect">
            <a:avLst/>
          </a:prstGeom>
        </p:spPr>
        <p:txBody>
          <a:bodyPr anchor="t" rtlCol="false" lIns="0" tIns="89744" rIns="0" bIns="0"/>
          <a:lstStyle/>
          <a:p>
            <a:pPr algn="ctr" lvl="0">
              <a:lnSpc>
                <a:spcPct val="99600"/>
              </a:lnSpc>
            </a:pPr>
            <a:r>
              <a:rPr lang="ko-KR" sz="7066" b="false" i="false" u="none" strike="noStrike">
                <a:solidFill>
                  <a:srgbClr val="180D0A"/>
                </a:solidFill>
                <a:ea typeface="Pretendard Bold"/>
              </a:rPr>
              <a:t>분석</a:t>
            </a:r>
            <a:r>
              <a:rPr lang="en-US" sz="7066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066" b="false" i="false" u="none" strike="noStrike">
                <a:solidFill>
                  <a:srgbClr val="180D0A"/>
                </a:solidFill>
                <a:ea typeface="Pretendard Bold"/>
              </a:rPr>
              <a:t>모델링</a:t>
            </a:r>
            <a:r>
              <a:rPr lang="en-US" sz="7066" b="false" i="false" u="none" strike="noStrike">
                <a:solidFill>
                  <a:srgbClr val="180D0A"/>
                </a:solidFill>
                <a:latin typeface="Pretendard Bold"/>
              </a:rPr>
              <a:t> (</a:t>
            </a:r>
            <a:r>
              <a:rPr lang="ko-KR" sz="7066" b="false" i="false" u="none" strike="noStrike">
                <a:solidFill>
                  <a:srgbClr val="180D0A"/>
                </a:solidFill>
                <a:ea typeface="Pretendard Bold"/>
              </a:rPr>
              <a:t>분류</a:t>
            </a:r>
            <a:r>
              <a:rPr lang="en-US" sz="7066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066" b="false" i="false" u="none" strike="noStrike">
                <a:solidFill>
                  <a:srgbClr val="180D0A"/>
                </a:solidFill>
                <a:ea typeface="Pretendard Bold"/>
              </a:rPr>
              <a:t>기반</a:t>
            </a:r>
            <a:r>
              <a:rPr lang="en-US" sz="7066" b="false" i="false" u="none" strike="noStrike">
                <a:solidFill>
                  <a:srgbClr val="180D0A"/>
                </a:solidFill>
                <a:latin typeface="Pretendard Bold"/>
              </a:rPr>
              <a:t>)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651000" y="3060700"/>
          <a:ext cx="21082000" cy="9499600"/>
        </p:xfrm>
        <a:graphic>
          <a:graphicData uri="http://schemas.openxmlformats.org/drawingml/2006/table">
            <a:tbl>
              <a:tblPr/>
              <a:tblGrid>
                <a:gridCol w="916453"/>
                <a:gridCol w="3632120"/>
                <a:gridCol w="16534130"/>
              </a:tblGrid>
              <a:tr h="597009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번호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구분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974477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1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목적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방법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관광객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특성과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활용하여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만족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만족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불만족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분류</a:t>
                      </a:r>
                      <a:b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</a:b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지도학습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설계하여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향상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07662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2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기법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선정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근거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로지스틱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회귀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(Logistic Regression):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단순하고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해석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용이</a:t>
                      </a:r>
                      <a:endParaRPr lang="en-US" sz="1100"/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랜덤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포레스트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(Random Forest):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비선형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학습에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강점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서포트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벡터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머신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(SVM):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고차원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분류에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적합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→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최종적으로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랜덤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포레스트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선정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정확도와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해석력의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균형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539631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3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전처리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특징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엔지니어링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전처리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결측치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제거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범주형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원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-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핫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인코딩</a:t>
                      </a:r>
                      <a:endParaRPr lang="en-US" sz="1100"/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특징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생성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여행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목적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+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연령대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조합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감성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점수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불균형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SMOTE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기법을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학습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보정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32861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4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계획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체계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버전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파라미터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튜닝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기록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저장</a:t>
                      </a:r>
                      <a:endParaRPr lang="en-US" sz="1100"/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환경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REST API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형태로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배포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요청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모니터링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Accuracy/F1-score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변화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추적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주기적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재학습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305169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5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평가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기준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Accuracy 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Precision·Recall·F1-score 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품질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평가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ROC-AUC 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종합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281723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6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효과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관광객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만족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여부를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명확히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예측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</a:t>
                      </a:r>
                      <a:endParaRPr lang="en-US" sz="1100"/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개선과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마케팅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전략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수립에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신뢰성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향상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63462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7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결론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보고서는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모델링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기획을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관광객의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만족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여부를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예측하고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서비스에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적용함으로써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관광객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경험을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개선하는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전략을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제시한다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2565400" y="762000"/>
            <a:ext cx="1612900" cy="14224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8000" b="false" i="false" u="none" strike="noStrike">
                <a:solidFill>
                  <a:srgbClr val="FFFFFF"/>
                </a:solidFill>
                <a:latin typeface="Pretendard SemiBold"/>
              </a:rPr>
              <a:t>04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829300" y="1117600"/>
            <a:ext cx="12725400" cy="1257300"/>
          </a:xfrm>
          <a:prstGeom prst="rect">
            <a:avLst/>
          </a:prstGeom>
        </p:spPr>
        <p:txBody>
          <a:bodyPr anchor="t" rtlCol="false" lIns="0" tIns="89744" rIns="0" bIns="0"/>
          <a:lstStyle/>
          <a:p>
            <a:pPr algn="ctr" lvl="0">
              <a:lnSpc>
                <a:spcPct val="99600"/>
              </a:lnSpc>
            </a:pPr>
            <a:r>
              <a:rPr lang="ko-KR" sz="7066" b="false" i="false" u="none" strike="noStrike">
                <a:solidFill>
                  <a:srgbClr val="180D0A"/>
                </a:solidFill>
                <a:ea typeface="Pretendard Bold"/>
              </a:rPr>
              <a:t>분석</a:t>
            </a:r>
            <a:r>
              <a:rPr lang="en-US" sz="7066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066" b="false" i="false" u="none" strike="noStrike">
                <a:solidFill>
                  <a:srgbClr val="180D0A"/>
                </a:solidFill>
                <a:ea typeface="Pretendard Bold"/>
              </a:rPr>
              <a:t>결과</a:t>
            </a:r>
            <a:r>
              <a:rPr lang="en-US" sz="7066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066" b="false" i="false" u="none" strike="noStrike">
                <a:solidFill>
                  <a:srgbClr val="180D0A"/>
                </a:solidFill>
                <a:ea typeface="Pretendard Bold"/>
              </a:rPr>
              <a:t>적용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651000" y="2641600"/>
          <a:ext cx="21082000" cy="10198100"/>
        </p:xfrm>
        <a:graphic>
          <a:graphicData uri="http://schemas.openxmlformats.org/drawingml/2006/table">
            <a:tbl>
              <a:tblPr/>
              <a:tblGrid>
                <a:gridCol w="916453"/>
                <a:gridCol w="3632120"/>
                <a:gridCol w="16534130"/>
              </a:tblGrid>
              <a:tr h="597009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번호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구분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11176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1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시각화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방안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대시보드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관광객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유형별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TOP 5,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지역별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트렌드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시각화</a:t>
                      </a:r>
                      <a:endParaRPr lang="en-US" sz="1100"/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시각화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도구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Tableau, Power BI, Python(Matplotlib/Seaborn)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차트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히트맵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지역별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수요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워드클라우드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(SNS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키워드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트렌드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라인차트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계절별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방문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패턴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4732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2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협업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실행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계획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참여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지자체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한국관광공사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여행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플랫폼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기업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분석팀</a:t>
                      </a:r>
                      <a:endParaRPr lang="en-US" sz="1100"/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역할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지자체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/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구축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/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플랫폼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기업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협업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방식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정기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회의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공유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대시보드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API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통합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보고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체계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월간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보고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분기별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개선안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제시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27943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3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비즈니스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전략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4538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단계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1. 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시범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특정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제주도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부산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에서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관광객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대상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시범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2. 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관광공사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지자체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여행사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추가로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연계하여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개선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3. 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전국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확장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주요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관광도시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중심으로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전국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단위로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순차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배포</a:t>
                      </a:r>
                      <a:b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</a:br>
                      <a:r>
                        <a:rPr lang="en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방안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•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지자체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정책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축제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홍보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자료로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•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관광객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여행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일정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자동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생성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•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기업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플랫폼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숙박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교통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예약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연동하여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매출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증대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4732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4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응용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프로그램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방안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모바일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관광객이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직접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-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웹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플랫폼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지자체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여행사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관리자가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통계와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현황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-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네이버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카카오맵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예약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시스템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연동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-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업데이트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스트리밍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자동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개선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4732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5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효과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관광객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만족도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편의성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증가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-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지자체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관광객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지역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활성화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-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산업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전반의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혁신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촉진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-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국내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경쟁력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강화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36246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6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결론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국내관광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스마트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계획은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시각화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협업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현실적인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단계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전략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응용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프로그램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연계를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실질적인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가능하다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
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관광객과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지자체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모두에게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있는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될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있다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2578100" y="762000"/>
            <a:ext cx="1587500" cy="14224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8000" b="false" i="false" u="none" strike="noStrike">
                <a:solidFill>
                  <a:srgbClr val="FFFFFF"/>
                </a:solidFill>
                <a:latin typeface="Pretendard SemiBold"/>
              </a:rPr>
              <a:t>05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25500" y="2743200"/>
            <a:ext cx="22720300" cy="82296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8592800" y="2501900"/>
            <a:ext cx="3771900" cy="20066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6502400" y="8877300"/>
            <a:ext cx="3606800" cy="9779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6781800" y="9144000"/>
            <a:ext cx="3022600" cy="431800"/>
          </a:xfrm>
          <a:prstGeom prst="rect">
            <a:avLst/>
          </a:prstGeom>
        </p:spPr>
        <p:txBody>
          <a:bodyPr anchor="t" rtlCol="false" lIns="0" tIns="30479" rIns="0" bIns="0"/>
          <a:lstStyle/>
          <a:p>
            <a:pPr algn="ctr" lvl="0">
              <a:lnSpc>
                <a:spcPct val="99600"/>
              </a:lnSpc>
            </a:pPr>
            <a:r>
              <a:rPr lang="en-US" sz="2399" b="false" i="false" u="none" strike="noStrike">
                <a:solidFill>
                  <a:srgbClr val="FFFFFF"/>
                </a:solidFill>
                <a:latin typeface="Pretendard Medium"/>
              </a:rPr>
              <a:t>2</a:t>
            </a:r>
            <a:r>
              <a:rPr lang="ko-KR" sz="2399" b="false" i="false" u="none" strike="noStrike">
                <a:solidFill>
                  <a:srgbClr val="FFFFFF"/>
                </a:solidFill>
                <a:ea typeface="Pretendard Medium"/>
              </a:rPr>
              <a:t>조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0223500" y="8877300"/>
            <a:ext cx="3606800" cy="9779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0515600" y="9144000"/>
            <a:ext cx="3022600" cy="431800"/>
          </a:xfrm>
          <a:prstGeom prst="rect">
            <a:avLst/>
          </a:prstGeom>
        </p:spPr>
        <p:txBody>
          <a:bodyPr anchor="t" rtlCol="false" lIns="0" tIns="30479" rIns="0" bIns="0"/>
          <a:lstStyle/>
          <a:p>
            <a:pPr algn="ctr" lvl="0">
              <a:lnSpc>
                <a:spcPct val="99600"/>
              </a:lnSpc>
            </a:pPr>
            <a:r>
              <a:rPr lang="en" sz="2399" b="false" i="false" u="none" strike="noStrike">
                <a:solidFill>
                  <a:srgbClr val="180D0A"/>
                </a:solidFill>
                <a:ea typeface="Pretendard Medium"/>
              </a:rPr>
              <a:t>윤태현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3944600" y="8877300"/>
            <a:ext cx="3606800" cy="977900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14236700" y="9144000"/>
            <a:ext cx="3022600" cy="431800"/>
          </a:xfrm>
          <a:prstGeom prst="rect">
            <a:avLst/>
          </a:prstGeom>
        </p:spPr>
        <p:txBody>
          <a:bodyPr anchor="t" rtlCol="false" lIns="0" tIns="30479" rIns="0" bIns="0"/>
          <a:lstStyle/>
          <a:p>
            <a:pPr algn="ctr" lvl="0">
              <a:lnSpc>
                <a:spcPct val="99600"/>
              </a:lnSpc>
            </a:pPr>
            <a:r>
              <a:rPr lang="en" sz="2399" b="false" i="false" u="none" strike="noStrike">
                <a:solidFill>
                  <a:srgbClr val="180D0A"/>
                </a:solidFill>
                <a:ea typeface="Pretendard Medium"/>
              </a:rPr>
              <a:t>전익환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1170900" y="10769600"/>
            <a:ext cx="2489200" cy="355600"/>
          </a:xfrm>
          <a:prstGeom prst="rect">
            <a:avLst/>
          </a:prstGeom>
        </p:spPr>
        <p:txBody>
          <a:bodyPr anchor="t" rtlCol="false" lIns="0" tIns="12700" rIns="0" bIns="0"/>
          <a:lstStyle/>
          <a:p>
            <a:pPr algn="r" lvl="0">
              <a:lnSpc>
                <a:spcPct val="107899"/>
              </a:lnSpc>
            </a:pPr>
            <a:r>
              <a:rPr lang="en" sz="2000" b="false" i="false" u="none" strike="noStrike" spc="-20">
                <a:solidFill>
                  <a:srgbClr val="FFFFFF"/>
                </a:solidFill>
                <a:latin typeface="Pretendard Medium"/>
              </a:rPr>
              <a:t>KOREA IT ACADEMY</a:t>
            </a:r>
          </a:p>
        </p:txBody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22542500" y="9817100"/>
            <a:ext cx="596900" cy="6858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19418300" y="2743200"/>
            <a:ext cx="2120900" cy="1485900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5715000" y="5372100"/>
            <a:ext cx="12966700" cy="2374900"/>
          </a:xfrm>
          <a:prstGeom prst="rect">
            <a:avLst/>
          </a:prstGeom>
        </p:spPr>
        <p:txBody>
          <a:bodyPr anchor="t" rtlCol="false" lIns="0" tIns="169333" rIns="0" bIns="0"/>
          <a:lstStyle/>
          <a:p>
            <a:pPr algn="ctr" lvl="0">
              <a:lnSpc>
                <a:spcPct val="99600"/>
              </a:lnSpc>
            </a:pPr>
            <a:r>
              <a:rPr lang="en" sz="13333" b="false" i="false" u="none" strike="noStrike">
                <a:solidFill>
                  <a:srgbClr val="180D0A"/>
                </a:solidFill>
                <a:latin typeface="Pretendard Bold"/>
              </a:rPr>
              <a:t> 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255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826500" y="2540000"/>
            <a:ext cx="3556000" cy="254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210800" y="1879600"/>
            <a:ext cx="774700" cy="469900"/>
          </a:xfrm>
          <a:prstGeom prst="rect">
            <a:avLst/>
          </a:prstGeom>
        </p:spPr>
        <p:txBody>
          <a:bodyPr anchor="t" rtlCol="false" lIns="0" tIns="16933" rIns="0" bIns="0"/>
          <a:lstStyle/>
          <a:p>
            <a:pPr algn="ctr" lvl="0">
              <a:lnSpc>
                <a:spcPct val="107899"/>
              </a:lnSpc>
            </a:pPr>
            <a:r>
              <a:rPr lang="en" sz="2666" b="false" i="false" u="none" strike="noStrike">
                <a:solidFill>
                  <a:srgbClr val="54443F"/>
                </a:solidFill>
                <a:latin typeface="Pretendard Medium"/>
              </a:rPr>
              <a:t>01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890000" y="2806700"/>
            <a:ext cx="3429000" cy="546100"/>
          </a:xfrm>
          <a:prstGeom prst="rect">
            <a:avLst/>
          </a:prstGeom>
        </p:spPr>
        <p:txBody>
          <a:bodyPr anchor="t" rtlCol="false" lIns="0" tIns="19473" rIns="0" bIns="0"/>
          <a:lstStyle/>
          <a:p>
            <a:pPr algn="ctr" lvl="0">
              <a:lnSpc>
                <a:spcPct val="107899"/>
              </a:lnSpc>
            </a:pPr>
            <a:r>
              <a:rPr lang="ko-KR" sz="3066" b="false" i="false" u="none" strike="noStrike">
                <a:solidFill>
                  <a:srgbClr val="180D0A"/>
                </a:solidFill>
                <a:ea typeface="Pretendard SemiBold"/>
              </a:rPr>
              <a:t>요건</a:t>
            </a:r>
            <a:r>
              <a:rPr lang="en-US" sz="3066" b="false" i="false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066" b="false" i="false" u="none" strike="noStrike">
                <a:solidFill>
                  <a:srgbClr val="180D0A"/>
                </a:solidFill>
                <a:ea typeface="Pretendard SemiBold"/>
              </a:rPr>
              <a:t>정의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966200" y="3683000"/>
            <a:ext cx="3568700" cy="2133600"/>
          </a:xfrm>
          <a:prstGeom prst="rect">
            <a:avLst/>
          </a:prstGeom>
        </p:spPr>
        <p:txBody>
          <a:bodyPr anchor="t" rtlCol="false"/>
          <a:lstStyle/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기존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요구사항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분석표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요구사항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명세화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Use Case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명세서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검증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기법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: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검토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826500" y="7378700"/>
            <a:ext cx="3556000" cy="254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3855700" y="7378700"/>
            <a:ext cx="3556000" cy="25400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10210800" y="6705600"/>
            <a:ext cx="774700" cy="469900"/>
          </a:xfrm>
          <a:prstGeom prst="rect">
            <a:avLst/>
          </a:prstGeom>
        </p:spPr>
        <p:txBody>
          <a:bodyPr anchor="t" rtlCol="false" lIns="0" tIns="16933" rIns="0" bIns="0"/>
          <a:lstStyle/>
          <a:p>
            <a:pPr algn="ctr" lvl="0">
              <a:lnSpc>
                <a:spcPct val="107899"/>
              </a:lnSpc>
            </a:pPr>
            <a:r>
              <a:rPr lang="en" sz="2666" b="false" i="false" u="none" strike="noStrike">
                <a:solidFill>
                  <a:srgbClr val="54443F"/>
                </a:solidFill>
                <a:latin typeface="Pretendard Medium"/>
              </a:rPr>
              <a:t>04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240000" y="6705600"/>
            <a:ext cx="774700" cy="469900"/>
          </a:xfrm>
          <a:prstGeom prst="rect">
            <a:avLst/>
          </a:prstGeom>
        </p:spPr>
        <p:txBody>
          <a:bodyPr anchor="t" rtlCol="false" lIns="0" tIns="16933" rIns="0" bIns="0"/>
          <a:lstStyle/>
          <a:p>
            <a:pPr algn="ctr" lvl="0">
              <a:lnSpc>
                <a:spcPct val="107899"/>
              </a:lnSpc>
            </a:pPr>
            <a:r>
              <a:rPr lang="en" sz="2666" b="false" i="false" u="none" strike="noStrike">
                <a:solidFill>
                  <a:srgbClr val="54443F"/>
                </a:solidFill>
                <a:latin typeface="Pretendard Medium"/>
              </a:rPr>
              <a:t>05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851900" y="7645400"/>
            <a:ext cx="3505200" cy="546100"/>
          </a:xfrm>
          <a:prstGeom prst="rect">
            <a:avLst/>
          </a:prstGeom>
        </p:spPr>
        <p:txBody>
          <a:bodyPr anchor="t" rtlCol="false" lIns="0" tIns="19473" rIns="0" bIns="0"/>
          <a:lstStyle/>
          <a:p>
            <a:pPr algn="ctr" lvl="0">
              <a:lnSpc>
                <a:spcPct val="107899"/>
              </a:lnSpc>
            </a:pPr>
            <a:r>
              <a:rPr lang="en" sz="3066" b="false" i="false" u="none" strike="noStrike">
                <a:solidFill>
                  <a:srgbClr val="180D0A"/>
                </a:solidFill>
                <a:ea typeface="Pretendard SemiBold"/>
              </a:rPr>
              <a:t>모델링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868400" y="7645400"/>
            <a:ext cx="3505200" cy="546100"/>
          </a:xfrm>
          <a:prstGeom prst="rect">
            <a:avLst/>
          </a:prstGeom>
        </p:spPr>
        <p:txBody>
          <a:bodyPr anchor="t" rtlCol="false" lIns="0" tIns="19473" rIns="0" bIns="0"/>
          <a:lstStyle/>
          <a:p>
            <a:pPr algn="ctr" lvl="0">
              <a:lnSpc>
                <a:spcPct val="107899"/>
              </a:lnSpc>
            </a:pPr>
            <a:r>
              <a:rPr lang="ko-KR" sz="3066" b="false" i="false" u="none" strike="noStrike">
                <a:solidFill>
                  <a:srgbClr val="180D0A"/>
                </a:solidFill>
                <a:ea typeface="Pretendard SemiBold"/>
              </a:rPr>
              <a:t>결과</a:t>
            </a:r>
            <a:r>
              <a:rPr lang="en-US" sz="3066" b="false" i="false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066" b="false" i="false" u="none" strike="noStrike">
                <a:solidFill>
                  <a:srgbClr val="180D0A"/>
                </a:solidFill>
                <a:ea typeface="Pretendard SemiBold"/>
              </a:rPr>
              <a:t>적용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953500" y="8547100"/>
            <a:ext cx="4775200" cy="3822700"/>
          </a:xfrm>
          <a:prstGeom prst="rect">
            <a:avLst/>
          </a:prstGeom>
        </p:spPr>
        <p:txBody>
          <a:bodyPr anchor="t" rtlCol="false"/>
          <a:lstStyle/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모델링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목적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및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접근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방법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후보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기법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및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선정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근거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데이터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전처리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및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특징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 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엔지니어링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모델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관리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및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운영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계획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성능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평가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기준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기대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효과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en" sz="2466" b="false" i="false" u="none" strike="noStrike">
                <a:solidFill>
                  <a:srgbClr val="2C2C2C"/>
                </a:solidFill>
                <a:ea typeface="Pretendard Regular"/>
              </a:rPr>
              <a:t>결론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970000" y="8547100"/>
            <a:ext cx="3568700" cy="3263900"/>
          </a:xfrm>
          <a:prstGeom prst="rect">
            <a:avLst/>
          </a:prstGeom>
        </p:spPr>
        <p:txBody>
          <a:bodyPr anchor="t" rtlCol="false"/>
          <a:lstStyle/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분석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결과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시각화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방안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협업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및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실행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계획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비즈니스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적용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전략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응용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프로그램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연계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방안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기대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효과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en" sz="2466" b="false" i="false" u="none" strike="noStrike">
                <a:solidFill>
                  <a:srgbClr val="2C2C2C"/>
                </a:solidFill>
                <a:ea typeface="Pretendard Regular"/>
              </a:rPr>
              <a:t>결론</a:t>
            </a:r>
          </a:p>
        </p:txBody>
      </p:sp>
      <p:pic>
        <p:nvPicPr>
          <p:cNvPr name="Picture 16" id="1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3868400" y="2540000"/>
            <a:ext cx="3556000" cy="25400"/>
          </a:xfrm>
          <a:prstGeom prst="rect">
            <a:avLst/>
          </a:prstGeom>
        </p:spPr>
      </p:pic>
      <p:sp>
        <p:nvSpPr>
          <p:cNvPr name="TextBox 17" id="17"/>
          <p:cNvSpPr txBox="true"/>
          <p:nvPr/>
        </p:nvSpPr>
        <p:spPr>
          <a:xfrm rot="0">
            <a:off x="15265400" y="1879600"/>
            <a:ext cx="774700" cy="469900"/>
          </a:xfrm>
          <a:prstGeom prst="rect">
            <a:avLst/>
          </a:prstGeom>
        </p:spPr>
        <p:txBody>
          <a:bodyPr anchor="t" rtlCol="false" lIns="0" tIns="16933" rIns="0" bIns="0"/>
          <a:lstStyle/>
          <a:p>
            <a:pPr algn="ctr" lvl="0">
              <a:lnSpc>
                <a:spcPct val="107899"/>
              </a:lnSpc>
            </a:pPr>
            <a:r>
              <a:rPr lang="en" sz="2666" b="false" i="false" u="none" strike="noStrike">
                <a:solidFill>
                  <a:srgbClr val="54443F"/>
                </a:solidFill>
                <a:latin typeface="Pretendard Medium"/>
              </a:rPr>
              <a:t>02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173200" y="2806700"/>
            <a:ext cx="2959100" cy="546100"/>
          </a:xfrm>
          <a:prstGeom prst="rect">
            <a:avLst/>
          </a:prstGeom>
        </p:spPr>
        <p:txBody>
          <a:bodyPr anchor="t" rtlCol="false" lIns="0" tIns="19473" rIns="0" bIns="0"/>
          <a:lstStyle/>
          <a:p>
            <a:pPr algn="ctr" lvl="0">
              <a:lnSpc>
                <a:spcPct val="107899"/>
              </a:lnSpc>
            </a:pPr>
            <a:r>
              <a:rPr lang="ko-KR" sz="3066" b="false" i="false" u="none" strike="noStrike">
                <a:solidFill>
                  <a:srgbClr val="180D0A"/>
                </a:solidFill>
                <a:ea typeface="Pretendard SemiBold"/>
              </a:rPr>
              <a:t>데이터</a:t>
            </a:r>
            <a:r>
              <a:rPr lang="en-US" sz="3066" b="false" i="false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066" b="false" i="false" u="none" strike="noStrike">
                <a:solidFill>
                  <a:srgbClr val="180D0A"/>
                </a:solidFill>
                <a:ea typeface="Pretendard SemiBold"/>
              </a:rPr>
              <a:t>확보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008100" y="3695700"/>
            <a:ext cx="3568700" cy="2133600"/>
          </a:xfrm>
          <a:prstGeom prst="rect">
            <a:avLst/>
          </a:prstGeom>
        </p:spPr>
        <p:txBody>
          <a:bodyPr anchor="t" rtlCol="false"/>
          <a:lstStyle/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개념적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설계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논리적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설계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외부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Open API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내부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수집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API</a:t>
            </a:r>
          </a:p>
        </p:txBody>
      </p:sp>
      <p:pic>
        <p:nvPicPr>
          <p:cNvPr name="Picture 20" id="20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8923000" y="2540000"/>
            <a:ext cx="3556000" cy="25400"/>
          </a:xfrm>
          <a:prstGeom prst="rect">
            <a:avLst/>
          </a:prstGeom>
        </p:spPr>
      </p:pic>
      <p:sp>
        <p:nvSpPr>
          <p:cNvPr name="TextBox 21" id="21"/>
          <p:cNvSpPr txBox="true"/>
          <p:nvPr/>
        </p:nvSpPr>
        <p:spPr>
          <a:xfrm rot="0">
            <a:off x="20307300" y="1879600"/>
            <a:ext cx="774700" cy="469900"/>
          </a:xfrm>
          <a:prstGeom prst="rect">
            <a:avLst/>
          </a:prstGeom>
        </p:spPr>
        <p:txBody>
          <a:bodyPr anchor="t" rtlCol="false" lIns="0" tIns="16933" rIns="0" bIns="0"/>
          <a:lstStyle/>
          <a:p>
            <a:pPr algn="ctr" lvl="0">
              <a:lnSpc>
                <a:spcPct val="107899"/>
              </a:lnSpc>
            </a:pPr>
            <a:r>
              <a:rPr lang="en" sz="2666" b="false" i="false" u="none" strike="noStrike">
                <a:solidFill>
                  <a:srgbClr val="54443F"/>
                </a:solidFill>
                <a:latin typeface="Pretendard Medium"/>
              </a:rPr>
              <a:t>03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9215100" y="2806700"/>
            <a:ext cx="2959100" cy="546100"/>
          </a:xfrm>
          <a:prstGeom prst="rect">
            <a:avLst/>
          </a:prstGeom>
        </p:spPr>
        <p:txBody>
          <a:bodyPr anchor="t" rtlCol="false" lIns="0" tIns="19473" rIns="0" bIns="0"/>
          <a:lstStyle/>
          <a:p>
            <a:pPr algn="ctr" lvl="0">
              <a:lnSpc>
                <a:spcPct val="107899"/>
              </a:lnSpc>
            </a:pPr>
            <a:r>
              <a:rPr lang="ko-KR" sz="3066" b="false" i="false" u="none" strike="noStrike">
                <a:solidFill>
                  <a:srgbClr val="180D0A"/>
                </a:solidFill>
                <a:ea typeface="Pretendard SemiBold"/>
              </a:rPr>
              <a:t>데이터</a:t>
            </a:r>
            <a:r>
              <a:rPr lang="en-US" sz="3066" b="false" i="false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066" b="false" i="false" u="none" strike="noStrike">
                <a:solidFill>
                  <a:srgbClr val="180D0A"/>
                </a:solidFill>
                <a:ea typeface="Pretendard SemiBold"/>
              </a:rPr>
              <a:t>탐색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9062700" y="3683000"/>
            <a:ext cx="3568700" cy="3822700"/>
          </a:xfrm>
          <a:prstGeom prst="rect">
            <a:avLst/>
          </a:prstGeom>
        </p:spPr>
        <p:txBody>
          <a:bodyPr anchor="t" rtlCol="false"/>
          <a:lstStyle/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분석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목적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및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범위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회귀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분석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기법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선정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분석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절차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및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프로세스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분석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도구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및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환경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성능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평가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지표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기대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효과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en" sz="2466" b="false" i="false" u="none" strike="noStrike">
                <a:solidFill>
                  <a:srgbClr val="2C2C2C"/>
                </a:solidFill>
                <a:ea typeface="Pretendard Regular"/>
              </a:rPr>
              <a:t>결론</a:t>
            </a:r>
          </a:p>
        </p:txBody>
      </p:sp>
      <p:pic>
        <p:nvPicPr>
          <p:cNvPr name="Picture 24" id="24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25" id="25"/>
          <p:cNvSpPr txBox="true"/>
          <p:nvPr/>
        </p:nvSpPr>
        <p:spPr>
          <a:xfrm rot="0">
            <a:off x="1524000" y="6146800"/>
            <a:ext cx="6400800" cy="1422400"/>
          </a:xfrm>
          <a:prstGeom prst="rect">
            <a:avLst/>
          </a:prstGeom>
        </p:spPr>
        <p:txBody>
          <a:bodyPr anchor="t" rtlCol="false" lIns="0" tIns="101597" rIns="0" bIns="0"/>
          <a:lstStyle/>
          <a:p>
            <a:pPr algn="ctr" lvl="0">
              <a:lnSpc>
                <a:spcPct val="99600"/>
              </a:lnSpc>
            </a:pPr>
            <a:r>
              <a:rPr lang="en" sz="7998" b="false" i="false" u="none" strike="noStrike">
                <a:solidFill>
                  <a:srgbClr val="180D0A"/>
                </a:solidFill>
                <a:latin typeface="Pretendard SemiBold"/>
              </a:rPr>
              <a:t>CONTENTS</a:t>
            </a:r>
          </a:p>
        </p:txBody>
      </p:sp>
      <p:pic>
        <p:nvPicPr>
          <p:cNvPr name="Picture 26" id="2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2311400" y="762000"/>
            <a:ext cx="2120900" cy="1485900"/>
          </a:xfrm>
          <a:prstGeom prst="rect">
            <a:avLst/>
          </a:prstGeom>
        </p:spPr>
      </p:pic>
      <p:sp>
        <p:nvSpPr>
          <p:cNvPr name="TextBox 27" id="27"/>
          <p:cNvSpPr txBox="true"/>
          <p:nvPr/>
        </p:nvSpPr>
        <p:spPr>
          <a:xfrm rot="0">
            <a:off x="21120100" y="12661900"/>
            <a:ext cx="2489200" cy="355600"/>
          </a:xfrm>
          <a:prstGeom prst="rect">
            <a:avLst/>
          </a:prstGeom>
        </p:spPr>
        <p:txBody>
          <a:bodyPr anchor="t" rtlCol="false" lIns="0" tIns="12700" rIns="0" bIns="0"/>
          <a:lstStyle/>
          <a:p>
            <a:pPr algn="r" lvl="0">
              <a:lnSpc>
                <a:spcPct val="107899"/>
              </a:lnSpc>
            </a:pPr>
            <a:r>
              <a:rPr lang="en" sz="2000" b="false" i="false" u="none" strike="noStrike" spc="-20">
                <a:solidFill>
                  <a:srgbClr val="FFFFFF"/>
                </a:solidFill>
                <a:latin typeface="Pretendard Medium"/>
              </a:rPr>
              <a:t>KOREA IT ACADEMY</a:t>
            </a:r>
          </a:p>
        </p:txBody>
      </p:sp>
      <p:pic>
        <p:nvPicPr>
          <p:cNvPr name="Picture 28" id="28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22491700" y="11760200"/>
            <a:ext cx="5969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879600" y="762000"/>
            <a:ext cx="2971800" cy="13081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7333" b="false" i="false" u="none" strike="noStrike">
                <a:solidFill>
                  <a:srgbClr val="FFFFFF"/>
                </a:solidFill>
                <a:latin typeface="Pretendard SemiBold"/>
              </a:rPr>
              <a:t>01-01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829300" y="2197100"/>
            <a:ext cx="12738100" cy="1308100"/>
          </a:xfrm>
          <a:prstGeom prst="rect">
            <a:avLst/>
          </a:prstGeom>
        </p:spPr>
        <p:txBody>
          <a:bodyPr anchor="t" rtlCol="false" lIns="0" tIns="93131" rIns="0" bIns="0"/>
          <a:lstStyle/>
          <a:p>
            <a:pPr algn="ctr" lvl="0">
              <a:lnSpc>
                <a:spcPct val="99600"/>
              </a:lnSpc>
            </a:pP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기존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요구사항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분석표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21120100" y="5727700"/>
            <a:ext cx="952500" cy="952500"/>
          </a:xfrm>
          <a:prstGeom prst="rect">
            <a:avLst/>
          </a:prstGeom>
        </p:spPr>
      </p:pic>
      <p:graphicFrame>
        <p:nvGraphicFramePr>
          <p:cNvPr name="Table 8" id="8"/>
          <p:cNvGraphicFramePr>
            <a:graphicFrameLocks noGrp="true"/>
          </p:cNvGraphicFramePr>
          <p:nvPr/>
        </p:nvGraphicFramePr>
        <p:xfrm>
          <a:off x="1714500" y="4254500"/>
          <a:ext cx="20955000" cy="7899400"/>
        </p:xfrm>
        <a:graphic>
          <a:graphicData uri="http://schemas.openxmlformats.org/drawingml/2006/table">
            <a:tbl>
              <a:tblPr/>
              <a:tblGrid>
                <a:gridCol w="1871980"/>
                <a:gridCol w="2676748"/>
                <a:gridCol w="11659870"/>
                <a:gridCol w="4742598"/>
              </a:tblGrid>
              <a:tr h="80455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요구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ID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유형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요구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요청자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788804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R-001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기능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피부타입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&amp;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원하는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기능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기획팀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/ UX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팀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88804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R-002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페이지에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리스트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목록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생성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속도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10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백엔드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개발자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/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담당자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88804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R-003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보안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피부타입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암호화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저장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개인정보위원회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/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담당자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88804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R-004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UI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별도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심리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형태로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피부타입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UI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디자인팀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/ UX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기획자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88804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R-005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제품들도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페이지에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업데이트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반영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엔지니어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/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운영팀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88804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R-006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접근성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원활한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구체적인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안내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전달사항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기획자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/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검토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위원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88804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R-007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통계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개수별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선정하여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페이지에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우선순위별로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/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마케팅팀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88804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R-008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알고리즘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콘텐츠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필터링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선호도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따른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AI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개발자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/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추천시스템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담당자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88804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R-009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알림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이벤트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추가시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알림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신청한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한에서만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알림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/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마케팅팀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1752600" y="5715000"/>
          <a:ext cx="20866100" cy="4445000"/>
        </p:xfrm>
        <a:graphic>
          <a:graphicData uri="http://schemas.openxmlformats.org/drawingml/2006/table">
            <a:tbl>
              <a:tblPr/>
              <a:tblGrid>
                <a:gridCol w="1871980"/>
                <a:gridCol w="6548120"/>
                <a:gridCol w="1743612"/>
                <a:gridCol w="6456289"/>
                <a:gridCol w="4251960"/>
              </a:tblGrid>
              <a:tr h="992119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요구사항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 ID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요구사항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설명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우선순위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입력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데이터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출력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172665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266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RQ-01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사용자의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피부타입에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맞는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상품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지성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건성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복합성의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각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</a:t>
                      </a:r>
                      <a:endParaRPr lang="en-US" sz="1100"/>
                    </a:p>
                    <a:p>
                      <a:pPr algn="ctr" lvl="0">
                        <a:lnSpc>
                          <a:spcPct val="116199"/>
                        </a:lnSpc>
                      </a:pP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나이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성별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리스트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페이지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2665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266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RQ-02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취향을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반영한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상품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원하는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종류의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 </a:t>
                      </a:r>
                      <a:endParaRPr lang="en-US" sz="1100"/>
                    </a:p>
                    <a:p>
                      <a:pPr algn="ctr" lvl="0">
                        <a:lnSpc>
                          <a:spcPct val="116199"/>
                        </a:lnSpc>
                      </a:pP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관련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제품의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리스트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페이지</a:t>
                      </a:r>
                      <a:endParaRPr lang="en-US" sz="1100"/>
                    </a:p>
                    <a:p>
                      <a:pPr algn="ctr" lvl="0">
                        <a:lnSpc>
                          <a:spcPct val="116199"/>
                        </a:lnSpc>
                      </a:pP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우선순위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5829300" y="3441700"/>
            <a:ext cx="12738100" cy="1308100"/>
          </a:xfrm>
          <a:prstGeom prst="rect">
            <a:avLst/>
          </a:prstGeom>
        </p:spPr>
        <p:txBody>
          <a:bodyPr anchor="t" rtlCol="false" lIns="0" tIns="27939" rIns="0" bIns="0"/>
          <a:lstStyle/>
          <a:p>
            <a:pPr algn="ctr" lvl="0">
              <a:lnSpc>
                <a:spcPct val="111220"/>
              </a:lnSpc>
            </a:pP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요구사항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명세화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79600" y="762000"/>
            <a:ext cx="2971800" cy="13081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7333" b="false" i="false" u="none" strike="noStrike">
                <a:solidFill>
                  <a:srgbClr val="FFFFFF"/>
                </a:solidFill>
                <a:latin typeface="Pretendard SemiBold"/>
              </a:rPr>
              <a:t>01-02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2146300" y="3695700"/>
          <a:ext cx="20078700" cy="8940800"/>
        </p:xfrm>
        <a:graphic>
          <a:graphicData uri="http://schemas.openxmlformats.org/drawingml/2006/table">
            <a:tbl>
              <a:tblPr/>
              <a:tblGrid>
                <a:gridCol w="5894363"/>
                <a:gridCol w="14184630"/>
              </a:tblGrid>
              <a:tr h="709222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666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666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835691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Use Case </a:t>
                      </a:r>
                      <a:r>
                        <a:rPr lang="ko-KR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명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35691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개요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사용자의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타입과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취향에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맞춰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테스트하고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제품을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추천받는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기능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35691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사전조건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사용자는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웹에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로그인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상태여야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함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회원가입시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개인정보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동의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포함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7016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기본</a:t>
                      </a:r>
                      <a:r>
                        <a:rPr lang="en-US" sz="24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흐름</a:t>
                      </a:r>
                      <a:r>
                        <a:rPr lang="en-US" sz="24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(Basic Flow)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>
                        <a:lnSpc>
                          <a:spcPct val="116199"/>
                        </a:lnSpc>
                        <a:defRPr/>
                      </a:pP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웹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사이트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(DAYFUL)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접속</a:t>
                      </a:r>
                      <a:endParaRPr lang="en-US" sz="1100"/>
                    </a:p>
                    <a:p>
                      <a:pPr algn="l" lvl="1">
                        <a:lnSpc>
                          <a:spcPct val="116199"/>
                        </a:lnSpc>
                      </a:pP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회원가입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</a:t>
                      </a:r>
                    </a:p>
                    <a:p>
                      <a:pPr algn="l" lvl="1">
                        <a:lnSpc>
                          <a:spcPct val="116199"/>
                        </a:lnSpc>
                      </a:pP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진단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페이지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접속</a:t>
                      </a:r>
                    </a:p>
                    <a:p>
                      <a:pPr algn="l" lvl="1">
                        <a:lnSpc>
                          <a:spcPct val="116199"/>
                        </a:lnSpc>
                      </a:pP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진단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</a:t>
                      </a:r>
                    </a:p>
                    <a:p>
                      <a:pPr algn="l" lvl="1">
                        <a:lnSpc>
                          <a:spcPct val="116199"/>
                        </a:lnSpc>
                      </a:pP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시스템이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사용자의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</a:p>
                    <a:p>
                      <a:pPr algn="l" lvl="1">
                        <a:lnSpc>
                          <a:spcPct val="116199"/>
                        </a:lnSpc>
                      </a:pP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시스템이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리스트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생성</a:t>
                      </a:r>
                    </a:p>
                    <a:p>
                      <a:pPr algn="l" lvl="1">
                        <a:lnSpc>
                          <a:spcPct val="116199"/>
                        </a:lnSpc>
                      </a:pP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시스템이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사용자별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페이지에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등록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표시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019182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대안</a:t>
                      </a:r>
                      <a:r>
                        <a:rPr lang="en-US" sz="24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흐름</a:t>
                      </a:r>
                      <a:r>
                        <a:rPr lang="en-US" sz="24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(Alternative Flow)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A1 :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진단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미실시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-&gt;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기본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신상품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순으로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endParaRPr lang="en-US" sz="1100"/>
                    </a:p>
                    <a:p>
                      <a:pPr algn="l" lvl="0">
                        <a:lnSpc>
                          <a:spcPct val="116199"/>
                        </a:lnSpc>
                      </a:pP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A2 :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지성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건성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복합성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페이지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하나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선택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-&gt;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해당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타입의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신상품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순으로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535117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예외</a:t>
                      </a:r>
                      <a:r>
                        <a:rPr lang="en-US" sz="24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흐름</a:t>
                      </a:r>
                      <a:r>
                        <a:rPr lang="en-US" sz="24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(Exception Flow)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E1 : 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웹사이트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접속에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실패한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경우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-&gt; 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시스템은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오류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메시지를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표시하고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재접속을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유도함</a:t>
                      </a:r>
                      <a:endParaRPr lang="en-US" sz="1100"/>
                    </a:p>
                    <a:p>
                      <a:pPr algn="l" lvl="0">
                        <a:lnSpc>
                          <a:spcPct val="116199"/>
                        </a:lnSpc>
                      </a:pP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E2 : 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진단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비정상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종료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오류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발생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-&gt; 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도중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페이지가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비정상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종료되거나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정상적으로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수집되지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않은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경우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테스트를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다시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시도하도록</a:t>
                      </a:r>
                      <a:r>
                        <a:rPr lang="en-US" sz="22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266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안내함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5829300" y="1333500"/>
            <a:ext cx="12712700" cy="1968500"/>
          </a:xfrm>
          <a:prstGeom prst="rect">
            <a:avLst/>
          </a:prstGeom>
        </p:spPr>
        <p:txBody>
          <a:bodyPr anchor="t" rtlCol="false" lIns="0" tIns="25400" rIns="0" bIns="0"/>
          <a:lstStyle/>
          <a:p>
            <a:pPr algn="ctr" lvl="0">
              <a:lnSpc>
                <a:spcPct val="111220"/>
              </a:lnSpc>
            </a:pPr>
            <a:r>
              <a:rPr lang="en-US" sz="6666" b="false" i="false" u="none" strike="noStrike">
                <a:solidFill>
                  <a:srgbClr val="180D0A"/>
                </a:solidFill>
                <a:latin typeface="Pretendard Bold"/>
              </a:rPr>
              <a:t>Use Case </a:t>
            </a:r>
            <a:r>
              <a:rPr lang="ko-KR" sz="6666" b="false" i="false" u="none" strike="noStrike">
                <a:solidFill>
                  <a:srgbClr val="180D0A"/>
                </a:solidFill>
                <a:ea typeface="Pretendard Bold"/>
              </a:rPr>
              <a:t>명세서</a:t>
            </a:r>
          </a:p>
          <a:p>
            <a:pPr algn="ctr" lvl="0">
              <a:lnSpc>
                <a:spcPct val="111220"/>
              </a:lnSpc>
            </a:pPr>
            <a:r>
              <a:rPr lang="en-US" sz="4666" b="false" i="false" u="none" strike="noStrike">
                <a:solidFill>
                  <a:srgbClr val="54443F"/>
                </a:solidFill>
                <a:latin typeface="Pretendard Bold"/>
              </a:rPr>
              <a:t>(</a:t>
            </a:r>
            <a:r>
              <a:rPr lang="ko-KR" sz="4666" b="false" i="false" u="none" strike="noStrike">
                <a:solidFill>
                  <a:srgbClr val="54443F"/>
                </a:solidFill>
                <a:ea typeface="Pretendard Bold"/>
              </a:rPr>
              <a:t>피부타입</a:t>
            </a:r>
            <a:r>
              <a:rPr lang="en-US" sz="4666" b="false" i="false" u="none" strike="noStrike">
                <a:solidFill>
                  <a:srgbClr val="54443F"/>
                </a:solidFill>
                <a:latin typeface="Pretendard Bold"/>
              </a:rPr>
              <a:t>&amp;</a:t>
            </a:r>
            <a:r>
              <a:rPr lang="ko-KR" sz="4666" b="false" i="false" u="none" strike="noStrike">
                <a:solidFill>
                  <a:srgbClr val="54443F"/>
                </a:solidFill>
                <a:ea typeface="Pretendard Bold"/>
              </a:rPr>
              <a:t>취향</a:t>
            </a:r>
            <a:r>
              <a:rPr lang="en-US" sz="4666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4666" b="false" i="false" u="none" strike="noStrike">
                <a:solidFill>
                  <a:srgbClr val="54443F"/>
                </a:solidFill>
                <a:ea typeface="Pretendard Bold"/>
              </a:rPr>
              <a:t>맞춤</a:t>
            </a:r>
            <a:r>
              <a:rPr lang="en-US" sz="4666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4666" b="false" i="false" u="none" strike="noStrike">
                <a:solidFill>
                  <a:srgbClr val="54443F"/>
                </a:solidFill>
                <a:ea typeface="Pretendard Bold"/>
              </a:rPr>
              <a:t>제품</a:t>
            </a:r>
            <a:r>
              <a:rPr lang="en-US" sz="4666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4666" b="false" i="false" u="none" strike="noStrike">
                <a:solidFill>
                  <a:srgbClr val="54443F"/>
                </a:solidFill>
                <a:ea typeface="Pretendard Bold"/>
              </a:rPr>
              <a:t>추천</a:t>
            </a:r>
            <a:r>
              <a:rPr lang="en-US" sz="4666" b="false" i="false" u="none" strike="noStrike">
                <a:solidFill>
                  <a:srgbClr val="54443F"/>
                </a:solidFill>
                <a:latin typeface="Pretendard Bold"/>
              </a:rPr>
              <a:t>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79600" y="762000"/>
            <a:ext cx="2971800" cy="13081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7333" b="false" i="false" u="none" strike="noStrike">
                <a:solidFill>
                  <a:srgbClr val="FFFFFF"/>
                </a:solidFill>
                <a:latin typeface="Pretendard SemiBold"/>
              </a:rPr>
              <a:t>01-03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2146300" y="3721100"/>
          <a:ext cx="20078700" cy="8877300"/>
        </p:xfrm>
        <a:graphic>
          <a:graphicData uri="http://schemas.openxmlformats.org/drawingml/2006/table">
            <a:tbl>
              <a:tblPr/>
              <a:tblGrid>
                <a:gridCol w="5894363"/>
                <a:gridCol w="14181797"/>
              </a:tblGrid>
              <a:tr h="621249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666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666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857521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799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목적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피부타입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기반으로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정상적으로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제공되는지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083113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8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사전조건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회원가입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완료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상태</a:t>
                      </a:r>
                      <a:endParaRPr lang="en-US" sz="1100"/>
                    </a:p>
                    <a:p>
                      <a:pPr algn="l" lvl="1">
                        <a:lnSpc>
                          <a:spcPct val="116199"/>
                        </a:lnSpc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피부타입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사전에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입력되어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있음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504271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8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입력</a:t>
                      </a:r>
                      <a:r>
                        <a:rPr lang="en-US" sz="28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8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데이터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건성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복합성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endParaRPr lang="en-US" sz="1100"/>
                    </a:p>
                    <a:p>
                      <a:pPr algn="l" lvl="0">
                        <a:lnSpc>
                          <a:spcPct val="116199"/>
                        </a:lnSpc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화장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향수</a:t>
                      </a:r>
                    </a:p>
                    <a:p>
                      <a:pPr algn="l" lvl="0">
                        <a:lnSpc>
                          <a:spcPct val="116199"/>
                        </a:lnSpc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나이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: 10~50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남성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481712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8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실행</a:t>
                      </a:r>
                      <a:r>
                        <a:rPr lang="en-US" sz="28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8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절차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1.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2.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피부타입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&amp;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수행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3.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완료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리스트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페이지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확인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083113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8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기대</a:t>
                      </a:r>
                      <a:r>
                        <a:rPr lang="en-US" sz="28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8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결과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리스트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페이지에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입력된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피부타입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자연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&amp;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최상단에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표시됨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414032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8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실제</a:t>
                      </a:r>
                      <a:r>
                        <a:rPr lang="en-US" sz="28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8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결과</a:t>
                      </a:r>
                      <a:r>
                        <a:rPr lang="en-US" sz="28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8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8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8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8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8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기록</a:t>
                      </a:r>
                      <a:r>
                        <a:rPr lang="en-US" sz="28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리스트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1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순위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피부타입</a:t>
                      </a:r>
                      <a:endParaRPr lang="en-US" sz="1100"/>
                    </a:p>
                    <a:p>
                      <a:pPr algn="l" lvl="0">
                        <a:lnSpc>
                          <a:spcPct val="116199"/>
                        </a:lnSpc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리스트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2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순위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</a:p>
                    <a:p>
                      <a:pPr algn="l" lvl="0">
                        <a:lnSpc>
                          <a:spcPct val="116199"/>
                        </a:lnSpc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기대와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일치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34962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8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판정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성공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(Pass)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5816600" y="1193800"/>
            <a:ext cx="12738100" cy="2209800"/>
          </a:xfrm>
          <a:prstGeom prst="rect">
            <a:avLst/>
          </a:prstGeom>
        </p:spPr>
        <p:txBody>
          <a:bodyPr anchor="t" rtlCol="false" lIns="0" tIns="27939" rIns="0" bIns="0"/>
          <a:lstStyle/>
          <a:p>
            <a:pPr algn="ctr" lvl="0">
              <a:lnSpc>
                <a:spcPct val="111220"/>
              </a:lnSpc>
            </a:pP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검증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기법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: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검토</a:t>
            </a:r>
          </a:p>
          <a:p>
            <a:pPr algn="ctr" lvl="0">
              <a:lnSpc>
                <a:spcPct val="111220"/>
              </a:lnSpc>
            </a:pPr>
            <a:r>
              <a:rPr lang="en" sz="5333" b="false" i="false" u="none" strike="noStrike">
                <a:solidFill>
                  <a:srgbClr val="54443F"/>
                </a:solidFill>
                <a:latin typeface="Pretendard Bold"/>
              </a:rPr>
              <a:t>(Test Case ID)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79600" y="762000"/>
            <a:ext cx="2971800" cy="13081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7333" b="false" i="false" u="none" strike="noStrike">
                <a:solidFill>
                  <a:srgbClr val="FFFFFF"/>
                </a:solidFill>
                <a:latin typeface="Pretendard SemiBold"/>
              </a:rPr>
              <a:t>01-04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829300" y="2197100"/>
            <a:ext cx="12738100" cy="1308100"/>
          </a:xfrm>
          <a:prstGeom prst="rect">
            <a:avLst/>
          </a:prstGeom>
        </p:spPr>
        <p:txBody>
          <a:bodyPr anchor="t" rtlCol="false" lIns="0" tIns="93131" rIns="0" bIns="0"/>
          <a:lstStyle/>
          <a:p>
            <a:pPr algn="ctr" lvl="0">
              <a:lnSpc>
                <a:spcPct val="99600"/>
              </a:lnSpc>
            </a:pP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후보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데이터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수집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방식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485900" y="4127500"/>
          <a:ext cx="21412200" cy="8178800"/>
        </p:xfrm>
        <a:graphic>
          <a:graphicData uri="http://schemas.openxmlformats.org/drawingml/2006/table">
            <a:tbl>
              <a:tblPr/>
              <a:tblGrid>
                <a:gridCol w="904962"/>
                <a:gridCol w="4100797"/>
                <a:gridCol w="4521842"/>
                <a:gridCol w="3551608"/>
                <a:gridCol w="3588220"/>
                <a:gridCol w="4741517"/>
              </a:tblGrid>
              <a:tr h="80802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번호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후보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경로</a:t>
                      </a:r>
                      <a:b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</a:b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방식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주기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목적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122903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1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진단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페이지를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입력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설문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입력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라디오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버튼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1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회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수정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적합한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필터링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22903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2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화장품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제조사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웹사이트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공공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 </a:t>
                      </a:r>
                      <a:endParaRPr lang="en-US" sz="1100"/>
                    </a:p>
                    <a:p>
                      <a:pPr algn="ctr" lvl="0">
                        <a:lnSpc>
                          <a:spcPct val="116199"/>
                        </a:lnSpc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식약처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화해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크롤링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API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연동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1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회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업데이트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특성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매칭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향상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22903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3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행동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algn="ctr" lvl="0">
                        <a:lnSpc>
                          <a:spcPct val="116199"/>
                        </a:lnSpc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조회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장바구니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DAYFUL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플랫폼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자동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협업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필터링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22903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4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평점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DAYFUL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시스템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직접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입력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감성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22903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5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트렌드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키워드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(SNS,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커뮤니티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인스타그램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유튜브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뷰티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커뮤니티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크롤링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키워드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추출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주간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유행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22903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6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비선호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회원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설정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or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설문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다중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입력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1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회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수정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필터링으로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만족도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향상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2590800" y="762000"/>
            <a:ext cx="1562100" cy="14224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8000" b="false" i="false" u="none" strike="noStrike">
                <a:solidFill>
                  <a:srgbClr val="FFFFFF"/>
                </a:solidFill>
                <a:latin typeface="Pretendard SemiBold"/>
              </a:rPr>
              <a:t>02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829300" y="1816100"/>
            <a:ext cx="12738100" cy="1308100"/>
          </a:xfrm>
          <a:prstGeom prst="rect">
            <a:avLst/>
          </a:prstGeom>
        </p:spPr>
        <p:txBody>
          <a:bodyPr anchor="t" rtlCol="false" lIns="0" tIns="93131" rIns="0" bIns="0"/>
          <a:lstStyle/>
          <a:p>
            <a:pPr algn="ctr" lvl="0">
              <a:lnSpc>
                <a:spcPct val="99600"/>
              </a:lnSpc>
            </a:pP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개념적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설계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498600" y="3543300"/>
          <a:ext cx="21386800" cy="8915400"/>
        </p:xfrm>
        <a:graphic>
          <a:graphicData uri="http://schemas.openxmlformats.org/drawingml/2006/table">
            <a:tbl>
              <a:tblPr/>
              <a:tblGrid>
                <a:gridCol w="904962"/>
                <a:gridCol w="3678766"/>
                <a:gridCol w="7026423"/>
                <a:gridCol w="6510020"/>
                <a:gridCol w="3268412"/>
              </a:tblGrid>
              <a:tr h="71778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번호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엔터티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핵심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속성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관계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비고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80922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1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User(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User_ID,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나이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ID,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비밀번호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User → All(1:N),</a:t>
                      </a:r>
                      <a:endParaRPr lang="en-US" sz="1100"/>
                    </a:p>
                    <a:p>
                      <a:pPr algn="ctr" lvl="0">
                        <a:lnSpc>
                          <a:spcPct val="116199"/>
                        </a:lnSpc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User ↔ Product (N:M, Recommendation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엔터티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0922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2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SkinType 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피부타입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SkinType_ID,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유형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건성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복합성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설명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SkinType ← User (N:1)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1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명은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피부타입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
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0922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3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Preference 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Preference_ID,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자연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저자극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커버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선호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Preference ← User (N:1)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1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명은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
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있음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30123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4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Product 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Product_ID,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카테고리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브랜드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주요성분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가격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Product ↔ User (N:M, Recommendation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),</a:t>
                      </a:r>
                      <a:endParaRPr lang="en-US" sz="1100"/>
                    </a:p>
                    <a:p>
                      <a:pPr algn="ctr" lvl="0">
                        <a:lnSpc>
                          <a:spcPct val="116199"/>
                        </a:lnSpc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Product ↔ Order (N:M),
Product → Review (1:N)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마스터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989701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5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Recommendation 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추천결과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Rec_ID,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추천일시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우선순위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알고리즘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버전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Recommendation → User (N:1),
Recommendation → Product (N:1)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↔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매핑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94458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6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Order 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Order_ID,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주문일자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수량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결제금액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배송상태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Order → User (N:1),
Order → Product (N:M)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구매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922024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7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Review 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Review_ID,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평점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후기내용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작성일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Review → User (N:1),
Review → Product (N:1)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0700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8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Event 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이벤트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알림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Event_ID,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이벤트명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알림유형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발송일자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Event → User (N:1)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알림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마케팅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0922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9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Log 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행위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Log_ID,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접속일시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클릭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검색키워드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페이지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체류시간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Log → User (N:1)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빅데이터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
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1879600" y="762000"/>
            <a:ext cx="2971800" cy="13081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7333" b="false" i="false" u="none" strike="noStrike">
                <a:solidFill>
                  <a:srgbClr val="FFFFFF"/>
                </a:solidFill>
                <a:latin typeface="Pretendard SemiBold"/>
              </a:rPr>
              <a:t>02-01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829300" y="1168400"/>
            <a:ext cx="12738100" cy="1308100"/>
          </a:xfrm>
          <a:prstGeom prst="rect">
            <a:avLst/>
          </a:prstGeom>
        </p:spPr>
        <p:txBody>
          <a:bodyPr anchor="t" rtlCol="false" lIns="0" tIns="93131" rIns="0" bIns="0"/>
          <a:lstStyle/>
          <a:p>
            <a:pPr algn="ctr" lvl="0">
              <a:lnSpc>
                <a:spcPct val="99600"/>
              </a:lnSpc>
            </a:pP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논리적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설계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536700" y="2679700"/>
          <a:ext cx="21310600" cy="10109200"/>
        </p:xfrm>
        <a:graphic>
          <a:graphicData uri="http://schemas.openxmlformats.org/drawingml/2006/table">
            <a:tbl>
              <a:tblPr/>
              <a:tblGrid>
                <a:gridCol w="881516"/>
                <a:gridCol w="2732166"/>
                <a:gridCol w="7996469"/>
                <a:gridCol w="2379226"/>
                <a:gridCol w="4454673"/>
                <a:gridCol w="2862346"/>
              </a:tblGrid>
              <a:tr h="607644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번호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테이블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컬럼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정의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자료형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PK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FK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인덱스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기타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917731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1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User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18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User_ID (INT, AUTO_INCREMENT), Name (VARCHAR), Age (INT), Gender (CHAR(1)), Login_ID (VARCHAR, UNIQUE), Password (VARCHAR)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User_ID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-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Login_ID UNIQUE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0922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2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SkinType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18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SkinType_ID (INT, AUTO_INCREMENT), Type_Name (VARCHAR), Description (TEXT), User_ID (INT)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SkinType_ID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User_ID → User(User_ID)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User_ID INDEX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50054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3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Preference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18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Preference_ID (INT, AUTO_INCREMENT), Ingredient_Pref (VARCHAR), Scent_Pref (VARCHAR), Texture_Pref (VARCHAR), User_ID (INT)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Preference_ID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User_ID → User(User_ID)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User_ID INDEX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188442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4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Product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18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Product_ID (INT, AUTO_INCREMENT), Product_Name (VARCHAR), Category (VARCHAR), Brand (VARCHAR), Main_Ingredient (VARCHAR), Price (DECIMAL)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Product_ID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-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Product_Name INDEX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72613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5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Recommendation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18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Rec_ID (INT, AUTO_INCREMENT), User_ID (INT), Product_ID (INT), Rec_Date (DATETIME), Priority (INT), Algo_Version (VARCHAR)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Rec_ID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User_ID → User(User_ID)
Product_ID → Product(Product_ID)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User_ID, Product_ID INDEX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188443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6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Order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18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Order_ID (INT, AUTO_INCREMENT), User_ID (INT), Order_Date (DATETIME), Quantity (INT), Total_Price (DECIMAL), Delivery_Status (VARCHAR)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Order_ID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User_ID → User(User_ID)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User_ID INDEX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0922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7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OrderDetail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18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OrderDetail_ID (INT, AUTO_INCREMENT), Order_ID (INT), Product_ID (INT), Quantity (INT), Price (DECIMAL)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OrderDetail_ID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Order_ID → Order(Order_ID)
Product_ID → Product(Product_ID)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Order_ID, Product_ID INDEX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0922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8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Review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18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Review_ID (INT, AUTO_INCREMENT), User_ID (INT), Product_ID (INT), Rating (INT), Content (TEXT), Review_Date (DATETIME)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Review_ID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User_ID → User(User_ID)
Product_ID → Product(Product_ID)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Product_ID INDEX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54347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9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Event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18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Event_ID (INT, AUTO_INCREMENT), User_ID (INT), Event_Name (VARCHAR), Event_Type (VARCHAR), Event_Date (DATETIME)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Event_ID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User_ID → User(User_ID)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User_ID INDEX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204672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10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Log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1866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Log_ID (INT, AUTO_INCREMENT), User_ID (INT), Access_Time (DATETIME), Click_Action (VARCHAR), Search_Keyword (VARCHAR), Stay_Duration (INT)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Log_ID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User_ID → User(User_ID)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User_ID INDEX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1841500" y="749300"/>
            <a:ext cx="3073400" cy="13081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7333" b="false" i="false" u="none" strike="noStrike">
                <a:solidFill>
                  <a:srgbClr val="FFFFFF"/>
                </a:solidFill>
                <a:latin typeface="Pretendard SemiBold"/>
              </a:rPr>
              <a:t>02-02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